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venir Next LT Pro" panose="020B0504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7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6A4A-6979-D265-7D9D-036612811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906A5-9E19-E4F6-D557-6D3B77097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3D79B-B2EC-9C63-8044-62200F818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F6FB1-BE33-3982-9EAF-DD84E9186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0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977" y="5414581"/>
            <a:ext cx="13465812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Business Ownership Policy Insurance Broker Portal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611" y="6912486"/>
            <a:ext cx="797941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  <a:cs typeface="Source Sans Pro" pitchFamily="34" charset="-120"/>
              </a:rPr>
              <a:t>Empowering small business brokers with seamless quote management tools.</a:t>
            </a:r>
            <a:endParaRPr lang="en-US" sz="1900" dirty="0">
              <a:latin typeface="Avenir Next LT Pro" panose="020B05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3611" y="7442167"/>
            <a:ext cx="44954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 Bold" pitchFamily="34" charset="-122"/>
                <a:cs typeface="Source Sans Pro Bold" pitchFamily="34" charset="-120"/>
              </a:rPr>
              <a:t>Sarthak Goyal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E3E46-A51A-6F57-56B0-AD018425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105" y="189417"/>
            <a:ext cx="2522388" cy="406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656" y="73914"/>
            <a:ext cx="4960744" cy="80817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075" y="825418"/>
            <a:ext cx="8717925" cy="975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b="1" kern="0" spc="-27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Introduction to Business Ownership Policies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12625" y="2327021"/>
            <a:ext cx="593226" cy="5536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 dirty="0">
              <a:latin typeface="Avenir Next LT Pro" panose="020B05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40320" y="2321934"/>
            <a:ext cx="16960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kern="0" spc="-13" dirty="0">
                <a:solidFill>
                  <a:srgbClr val="E2E6E9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What is BOP?</a:t>
            </a:r>
            <a:endParaRPr lang="en-US" sz="2800" dirty="0">
              <a:latin typeface="Avenir Next LT Pro" panose="020B05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0319" y="2656178"/>
            <a:ext cx="8551000" cy="43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Business Ownership Policies (BOP) provide small to medium-sized businesses with a comprehensive insurance package that combines property, liability, and business interruption coverage, simplifying quote creation and management for brokers.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473E42-3029-C3B4-92AE-0064E764E17F}"/>
              </a:ext>
            </a:extLst>
          </p:cNvPr>
          <p:cNvGrpSpPr/>
          <p:nvPr/>
        </p:nvGrpSpPr>
        <p:grpSpPr>
          <a:xfrm>
            <a:off x="412625" y="3932524"/>
            <a:ext cx="7581743" cy="736853"/>
            <a:chOff x="412625" y="3658467"/>
            <a:chExt cx="7581743" cy="736853"/>
          </a:xfrm>
        </p:grpSpPr>
        <p:sp>
          <p:nvSpPr>
            <p:cNvPr id="7" name="Shape 4"/>
            <p:cNvSpPr/>
            <p:nvPr/>
          </p:nvSpPr>
          <p:spPr>
            <a:xfrm>
              <a:off x="412625" y="3658467"/>
              <a:ext cx="593226" cy="548115"/>
            </a:xfrm>
            <a:prstGeom prst="roundRect">
              <a:avLst>
                <a:gd name="adj" fmla="val 6668"/>
              </a:avLst>
            </a:prstGeom>
            <a:solidFill>
              <a:srgbClr val="303132"/>
            </a:solidFill>
            <a:ln/>
          </p:spPr>
          <p:txBody>
            <a:bodyPr/>
            <a:lstStyle/>
            <a:p>
              <a:endParaRPr lang="en-IN" dirty="0">
                <a:latin typeface="Avenir Next LT Pro" panose="020B0504020202020204" pitchFamily="34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1140320" y="3720474"/>
              <a:ext cx="1696045" cy="2120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2800" b="1" kern="0" spc="-13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Importance</a:t>
              </a:r>
              <a:endParaRPr lang="en-US" sz="2800" dirty="0">
                <a:latin typeface="Avenir Next LT Pro" panose="020B050402020202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140320" y="4056230"/>
              <a:ext cx="6854048" cy="3390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Offers protection and peace of mind to small business owners.</a:t>
              </a:r>
              <a:endParaRPr lang="en-US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9D9AFC-BDDF-EA79-13D0-A2F1DCC3057A}"/>
              </a:ext>
            </a:extLst>
          </p:cNvPr>
          <p:cNvGrpSpPr/>
          <p:nvPr/>
        </p:nvGrpSpPr>
        <p:grpSpPr>
          <a:xfrm>
            <a:off x="382342" y="5348906"/>
            <a:ext cx="8370003" cy="619184"/>
            <a:chOff x="384721" y="5058210"/>
            <a:chExt cx="8370003" cy="6191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5E0504-6481-F5C8-9927-6BFFA9A52951}"/>
                </a:ext>
              </a:extLst>
            </p:cNvPr>
            <p:cNvGrpSpPr/>
            <p:nvPr/>
          </p:nvGrpSpPr>
          <p:grpSpPr>
            <a:xfrm>
              <a:off x="384721" y="5058210"/>
              <a:ext cx="2387925" cy="546065"/>
              <a:chOff x="315389" y="2231685"/>
              <a:chExt cx="2387925" cy="546065"/>
            </a:xfrm>
          </p:grpSpPr>
          <p:sp>
            <p:nvSpPr>
              <p:cNvPr id="10" name="Shape 7"/>
              <p:cNvSpPr/>
              <p:nvPr/>
            </p:nvSpPr>
            <p:spPr>
              <a:xfrm>
                <a:off x="315389" y="2231685"/>
                <a:ext cx="599467" cy="546065"/>
              </a:xfrm>
              <a:prstGeom prst="roundRect">
                <a:avLst>
                  <a:gd name="adj" fmla="val 6668"/>
                </a:avLst>
              </a:prstGeom>
              <a:solidFill>
                <a:srgbClr val="303132"/>
              </a:solidFill>
              <a:ln/>
            </p:spPr>
            <p:txBody>
              <a:bodyPr/>
              <a:lstStyle/>
              <a:p>
                <a:endParaRPr lang="en-IN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1007269" y="2292668"/>
                <a:ext cx="1696045" cy="21205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50"/>
                  </a:lnSpc>
                  <a:buNone/>
                </a:pPr>
                <a:r>
                  <a:rPr lang="en-US" sz="2800" b="1" kern="0" spc="-13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Montserrat Bold" pitchFamily="34" charset="-122"/>
                    <a:cs typeface="Montserrat Bold" pitchFamily="34" charset="-120"/>
                  </a:rPr>
                  <a:t>Our Goal</a:t>
                </a:r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12" name="Text 9"/>
            <p:cNvSpPr/>
            <p:nvPr/>
          </p:nvSpPr>
          <p:spPr>
            <a:xfrm>
              <a:off x="1140320" y="5453437"/>
              <a:ext cx="7614404" cy="2239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lvl="0"/>
              <a:r>
                <a:rPr lang="en-US" sz="16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Build a digital portal for brokers to create, manage, and submit business insurance quotes.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2F10012-48FC-D520-B17D-B286D5E2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60" y="7407439"/>
            <a:ext cx="2924175" cy="561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6DBDDE-F472-FD03-A984-32D09EC2D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59" y="2264383"/>
            <a:ext cx="649533" cy="7423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87C7AF-9356-3F60-A95B-4A8F85AA8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59" y="3886908"/>
            <a:ext cx="649533" cy="7423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1535D0-2330-307C-B43C-A2355053D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23" y="5276011"/>
            <a:ext cx="649533" cy="7423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77463" y="0"/>
            <a:ext cx="505293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840" y="838066"/>
            <a:ext cx="7364623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Objective and Scope of the 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4400" b="1" kern="0" spc="-22" dirty="0">
              <a:solidFill>
                <a:srgbClr val="FFFFFF"/>
              </a:solidFill>
              <a:latin typeface="Avenir Next LT Pro" panose="020B0504020202020204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44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Broker Portal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C82FA6-1256-755D-4351-0AE514F9A966}"/>
              </a:ext>
            </a:extLst>
          </p:cNvPr>
          <p:cNvGrpSpPr/>
          <p:nvPr/>
        </p:nvGrpSpPr>
        <p:grpSpPr>
          <a:xfrm>
            <a:off x="541800" y="2229386"/>
            <a:ext cx="9022275" cy="865220"/>
            <a:chOff x="431840" y="874990"/>
            <a:chExt cx="8280321" cy="681038"/>
          </a:xfrm>
        </p:grpSpPr>
        <p:sp>
          <p:nvSpPr>
            <p:cNvPr id="4" name="Shape 1"/>
            <p:cNvSpPr/>
            <p:nvPr/>
          </p:nvSpPr>
          <p:spPr>
            <a:xfrm>
              <a:off x="431840" y="874990"/>
              <a:ext cx="8280321" cy="681038"/>
            </a:xfrm>
            <a:prstGeom prst="roundRect">
              <a:avLst>
                <a:gd name="adj" fmla="val 2718"/>
              </a:avLst>
            </a:prstGeom>
            <a:solidFill>
              <a:srgbClr val="303132"/>
            </a:solidFill>
            <a:ln/>
          </p:spPr>
          <p:txBody>
            <a:bodyPr/>
            <a:lstStyle/>
            <a:p>
              <a:endParaRPr lang="en-IN">
                <a:latin typeface="Avenir Next LT Pro" panose="020B0504020202020204" pitchFamily="34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555188" y="1036558"/>
              <a:ext cx="1486972" cy="1752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0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Centralized Platform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555188" y="1273826"/>
              <a:ext cx="8033623" cy="1851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Easily generate and manage BOP quotes in one place</a:t>
              </a:r>
              <a:r>
                <a:rPr lang="en-US" sz="95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.</a:t>
              </a:r>
              <a:endParaRPr lang="en-US" sz="95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684022-CD9E-CB51-269B-3AED00C3EDBB}"/>
              </a:ext>
            </a:extLst>
          </p:cNvPr>
          <p:cNvGrpSpPr/>
          <p:nvPr/>
        </p:nvGrpSpPr>
        <p:grpSpPr>
          <a:xfrm>
            <a:off x="555188" y="3439328"/>
            <a:ext cx="9008887" cy="865219"/>
            <a:chOff x="431840" y="1679377"/>
            <a:chExt cx="8280321" cy="681038"/>
          </a:xfrm>
        </p:grpSpPr>
        <p:sp>
          <p:nvSpPr>
            <p:cNvPr id="7" name="Shape 4"/>
            <p:cNvSpPr/>
            <p:nvPr/>
          </p:nvSpPr>
          <p:spPr>
            <a:xfrm>
              <a:off x="431840" y="1679377"/>
              <a:ext cx="8280321" cy="681038"/>
            </a:xfrm>
            <a:prstGeom prst="roundRect">
              <a:avLst>
                <a:gd name="adj" fmla="val 2718"/>
              </a:avLst>
            </a:prstGeom>
            <a:solidFill>
              <a:srgbClr val="303132"/>
            </a:solidFill>
            <a:ln/>
          </p:spPr>
          <p:txBody>
            <a:bodyPr/>
            <a:lstStyle/>
            <a:p>
              <a:endParaRPr lang="en-IN" dirty="0">
                <a:latin typeface="Avenir Next LT Pro" panose="020B0504020202020204" pitchFamily="34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555188" y="1802725"/>
              <a:ext cx="1482685" cy="1752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0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Quote Simplification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555188" y="2051923"/>
              <a:ext cx="8033623" cy="1851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Track quotes, submit forms, and view premium breakdowns effortlessly.</a:t>
              </a:r>
              <a:endParaRPr lang="en-US" sz="14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26D521-CDEB-3380-1F45-13E1B575B06E}"/>
              </a:ext>
            </a:extLst>
          </p:cNvPr>
          <p:cNvGrpSpPr/>
          <p:nvPr/>
        </p:nvGrpSpPr>
        <p:grpSpPr>
          <a:xfrm>
            <a:off x="555185" y="4643690"/>
            <a:ext cx="9008889" cy="1483636"/>
            <a:chOff x="431840" y="2483763"/>
            <a:chExt cx="8280321" cy="1137523"/>
          </a:xfrm>
        </p:grpSpPr>
        <p:sp>
          <p:nvSpPr>
            <p:cNvPr id="10" name="Shape 7"/>
            <p:cNvSpPr/>
            <p:nvPr/>
          </p:nvSpPr>
          <p:spPr>
            <a:xfrm>
              <a:off x="431840" y="2483763"/>
              <a:ext cx="8280321" cy="1137523"/>
            </a:xfrm>
            <a:prstGeom prst="roundRect">
              <a:avLst>
                <a:gd name="adj" fmla="val 1627"/>
              </a:avLst>
            </a:prstGeom>
            <a:solidFill>
              <a:srgbClr val="303132"/>
            </a:solidFill>
            <a:ln/>
          </p:spPr>
          <p:txBody>
            <a:bodyPr/>
            <a:lstStyle/>
            <a:p>
              <a:endParaRPr lang="en-IN">
                <a:latin typeface="Avenir Next LT Pro" panose="020B05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555188" y="2607112"/>
              <a:ext cx="1402437" cy="1752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0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Technology Stack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555188" y="2856309"/>
              <a:ext cx="8033623" cy="1851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Angular Frontend</a:t>
              </a:r>
              <a:endParaRPr lang="en-US" sz="14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555188" y="3084552"/>
              <a:ext cx="8033623" cy="1851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ASP.NET Web API Backend</a:t>
              </a:r>
              <a:endParaRPr lang="en-US" sz="14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555188" y="3312795"/>
              <a:ext cx="8033623" cy="1851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JWT Authentication &amp; EmailJS</a:t>
              </a:r>
              <a:endParaRPr lang="en-US" sz="14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2B167B-4F68-4B64-DC41-377997DB57AF}"/>
              </a:ext>
            </a:extLst>
          </p:cNvPr>
          <p:cNvGrpSpPr/>
          <p:nvPr/>
        </p:nvGrpSpPr>
        <p:grpSpPr>
          <a:xfrm>
            <a:off x="555188" y="6498134"/>
            <a:ext cx="9022275" cy="865218"/>
            <a:chOff x="431840" y="3744635"/>
            <a:chExt cx="8280321" cy="681038"/>
          </a:xfrm>
        </p:grpSpPr>
        <p:sp>
          <p:nvSpPr>
            <p:cNvPr id="15" name="Shape 12"/>
            <p:cNvSpPr/>
            <p:nvPr/>
          </p:nvSpPr>
          <p:spPr>
            <a:xfrm>
              <a:off x="431840" y="3744635"/>
              <a:ext cx="8280321" cy="681038"/>
            </a:xfrm>
            <a:prstGeom prst="roundRect">
              <a:avLst>
                <a:gd name="adj" fmla="val 2718"/>
              </a:avLst>
            </a:prstGeom>
            <a:solidFill>
              <a:srgbClr val="303132"/>
            </a:solidFill>
            <a:ln/>
          </p:spPr>
          <p:txBody>
            <a:bodyPr/>
            <a:lstStyle/>
            <a:p>
              <a:endParaRPr lang="en-IN">
                <a:latin typeface="Avenir Next LT Pro" panose="020B0504020202020204" pitchFamily="34" charset="0"/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555188" y="3867983"/>
              <a:ext cx="1402437" cy="1752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0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Scope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7" name="Text 14"/>
            <p:cNvSpPr/>
            <p:nvPr/>
          </p:nvSpPr>
          <p:spPr>
            <a:xfrm>
              <a:off x="555188" y="4117181"/>
              <a:ext cx="8033623" cy="1851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Broker-side access only; Admin panel is out of scope.</a:t>
              </a:r>
              <a:endParaRPr lang="en-US" sz="14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D2A8076-3832-1596-1BC6-B0A41B88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" y="7563156"/>
            <a:ext cx="29241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58601" y="0"/>
            <a:ext cx="8171799" cy="8171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105" y="911850"/>
            <a:ext cx="414730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4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Workflow &amp; Functional Flow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3" y="1703394"/>
            <a:ext cx="908434" cy="13387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DC58574-ED2F-A8D4-B985-14BF83F7178B}"/>
              </a:ext>
            </a:extLst>
          </p:cNvPr>
          <p:cNvGrpSpPr/>
          <p:nvPr/>
        </p:nvGrpSpPr>
        <p:grpSpPr>
          <a:xfrm>
            <a:off x="1654208" y="1802715"/>
            <a:ext cx="5035350" cy="980738"/>
            <a:chOff x="1254562" y="1014889"/>
            <a:chExt cx="3004617" cy="642343"/>
          </a:xfrm>
        </p:grpSpPr>
        <p:sp>
          <p:nvSpPr>
            <p:cNvPr id="5" name="Text 1"/>
            <p:cNvSpPr/>
            <p:nvPr/>
          </p:nvSpPr>
          <p:spPr>
            <a:xfrm>
              <a:off x="1254562" y="1014889"/>
              <a:ext cx="1425773" cy="1782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24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User Journey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1254562" y="1268373"/>
              <a:ext cx="2739922" cy="1568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Home → Login/Register → Dashboard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7" name="Text 3"/>
            <p:cNvSpPr/>
            <p:nvPr/>
          </p:nvSpPr>
          <p:spPr>
            <a:xfrm>
              <a:off x="1254562" y="1500426"/>
              <a:ext cx="3004617" cy="1568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Create Quote → Fill Form → API Calculation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3" y="3042166"/>
            <a:ext cx="908434" cy="16748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37E65ED-FD28-3B27-2837-88A052105975}"/>
              </a:ext>
            </a:extLst>
          </p:cNvPr>
          <p:cNvGrpSpPr/>
          <p:nvPr/>
        </p:nvGrpSpPr>
        <p:grpSpPr>
          <a:xfrm>
            <a:off x="1640954" y="3018143"/>
            <a:ext cx="5132825" cy="1304246"/>
            <a:chOff x="1254562" y="1939409"/>
            <a:chExt cx="2932427" cy="895827"/>
          </a:xfrm>
        </p:grpSpPr>
        <p:sp>
          <p:nvSpPr>
            <p:cNvPr id="9" name="Text 4"/>
            <p:cNvSpPr/>
            <p:nvPr/>
          </p:nvSpPr>
          <p:spPr>
            <a:xfrm>
              <a:off x="1254562" y="1939409"/>
              <a:ext cx="1479828" cy="1782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24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Quote Management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 5"/>
            <p:cNvSpPr/>
            <p:nvPr/>
          </p:nvSpPr>
          <p:spPr>
            <a:xfrm>
              <a:off x="1254562" y="2192893"/>
              <a:ext cx="2330849" cy="175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Review Terms &amp; Conditions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1" name="Text 6"/>
            <p:cNvSpPr/>
            <p:nvPr/>
          </p:nvSpPr>
          <p:spPr>
            <a:xfrm>
              <a:off x="1254562" y="2424946"/>
              <a:ext cx="2685071" cy="1568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Submit &amp; Await Admin Approval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2" name="Text 7"/>
            <p:cNvSpPr/>
            <p:nvPr/>
          </p:nvSpPr>
          <p:spPr>
            <a:xfrm>
              <a:off x="1254562" y="2656999"/>
              <a:ext cx="2932427" cy="1782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PDF Generation &amp; Email Notification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05" y="4722246"/>
            <a:ext cx="908433" cy="13387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2E45612-D418-0996-C1F4-AF33686C9AA4}"/>
              </a:ext>
            </a:extLst>
          </p:cNvPr>
          <p:cNvGrpSpPr/>
          <p:nvPr/>
        </p:nvGrpSpPr>
        <p:grpSpPr>
          <a:xfrm>
            <a:off x="1640955" y="4610335"/>
            <a:ext cx="4494101" cy="1180285"/>
            <a:chOff x="1234442" y="3095982"/>
            <a:chExt cx="2084332" cy="701397"/>
          </a:xfrm>
        </p:grpSpPr>
        <p:sp>
          <p:nvSpPr>
            <p:cNvPr id="14" name="Text 8"/>
            <p:cNvSpPr/>
            <p:nvPr/>
          </p:nvSpPr>
          <p:spPr>
            <a:xfrm>
              <a:off x="1254562" y="3095982"/>
              <a:ext cx="1425773" cy="1782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2400" b="1" kern="0" spc="-11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Quote Access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5" name="Text 9"/>
            <p:cNvSpPr/>
            <p:nvPr/>
          </p:nvSpPr>
          <p:spPr>
            <a:xfrm>
              <a:off x="1234442" y="3349466"/>
              <a:ext cx="2078185" cy="1568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View, Edit, Delete (Once)</a:t>
              </a:r>
            </a:p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endParaRPr lang="en-US" sz="20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</a:endParaRPr>
            </a:p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endParaRPr lang="en-US" sz="2000" dirty="0">
                <a:latin typeface="Avenir Next LT Pro" panose="020B0504020202020204" pitchFamily="34" charset="0"/>
              </a:endParaRPr>
            </a:p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6" name="Text 10"/>
            <p:cNvSpPr/>
            <p:nvPr/>
          </p:nvSpPr>
          <p:spPr>
            <a:xfrm>
              <a:off x="1240589" y="3581519"/>
              <a:ext cx="2078185" cy="2158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Downloadable PDFs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1A65FA-E43D-B940-80DB-EAA2CE94D75A}"/>
              </a:ext>
            </a:extLst>
          </p:cNvPr>
          <p:cNvSpPr txBox="1"/>
          <p:nvPr/>
        </p:nvSpPr>
        <p:spPr>
          <a:xfrm>
            <a:off x="1574785" y="5760998"/>
            <a:ext cx="4883815" cy="30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</a:rPr>
              <a:t>Fetch and upload data from pdf file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239B37-E98E-7CA6-F7BB-E7ECB977A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0" y="7460109"/>
            <a:ext cx="29241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292" y="597042"/>
            <a:ext cx="941201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Technical Architecture Overview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623786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4221242"/>
            <a:ext cx="277403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  <a:cs typeface="Source Sans Pro" pitchFamily="34" charset="-120"/>
              </a:rPr>
              <a:t>Angular framework for responsive and modern UI.</a:t>
            </a:r>
            <a:endParaRPr lang="en-US" sz="1900" dirty="0">
              <a:latin typeface="Avenir Next LT Pro" panose="020B05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47674" y="3623786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47674" y="4221242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  <a:cs typeface="Source Sans Pro" pitchFamily="34" charset="-120"/>
              </a:rPr>
              <a:t>ASP.NET Core Web API powering business logic and data handling.</a:t>
            </a:r>
            <a:endParaRPr lang="en-US" sz="1900" dirty="0">
              <a:latin typeface="Avenir Next LT Pro" panose="020B05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31549" y="3623786"/>
            <a:ext cx="2774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Database &amp; Auth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31549" y="4221242"/>
            <a:ext cx="277403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  <a:cs typeface="Source Sans Pro" pitchFamily="34" charset="-120"/>
              </a:rPr>
              <a:t>Entity Framework with SQL Server, JWT Authentication for secure access.</a:t>
            </a:r>
            <a:endParaRPr lang="en-US" sz="1900" dirty="0">
              <a:latin typeface="Avenir Next LT Pro" panose="020B05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5424" y="3623786"/>
            <a:ext cx="27740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Additional Services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5424" y="4571881"/>
            <a:ext cx="277403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venir Next LT Pro" panose="020B0504020202020204" pitchFamily="34" charset="0"/>
                <a:ea typeface="Source Sans Pro" pitchFamily="34" charset="-122"/>
                <a:cs typeface="Source Sans Pro" pitchFamily="34" charset="-120"/>
              </a:rPr>
              <a:t>EmailJS for notifications, Rating API for dynamic premiums, PDF auto-fill.</a:t>
            </a:r>
            <a:endParaRPr lang="en-US" sz="1900" dirty="0">
              <a:latin typeface="Avenir Next LT Pro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E510CB-4499-EAF6-5318-D9DE50B2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440088"/>
            <a:ext cx="13667861" cy="666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8E5A27-D2AF-72F8-1B3D-0D159311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4" y="7413793"/>
            <a:ext cx="29241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90959"/>
            <a:ext cx="14630400" cy="32321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072" y="470795"/>
            <a:ext cx="920448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Functional &amp; Technical Features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F87090-7941-1C22-8A5C-66C72237761E}"/>
              </a:ext>
            </a:extLst>
          </p:cNvPr>
          <p:cNvGrpSpPr/>
          <p:nvPr/>
        </p:nvGrpSpPr>
        <p:grpSpPr>
          <a:xfrm>
            <a:off x="587072" y="1679487"/>
            <a:ext cx="12902803" cy="2329933"/>
            <a:chOff x="863798" y="5028248"/>
            <a:chExt cx="12902803" cy="232993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798" y="5071348"/>
              <a:ext cx="616982" cy="616982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727597" y="5028248"/>
              <a:ext cx="2084189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PDF Auto-fill</a:t>
              </a:r>
              <a:endParaRPr lang="en-US" sz="2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1727597" y="5526881"/>
              <a:ext cx="2084189" cy="11104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Upload documents to auto-populate quote forms.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1951" y="5071348"/>
              <a:ext cx="616982" cy="616982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5045750" y="5028248"/>
              <a:ext cx="2084308" cy="7012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Real-time Notifications</a:t>
              </a:r>
              <a:endParaRPr lang="en-US" sz="2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9" name="Text 4"/>
            <p:cNvSpPr/>
            <p:nvPr/>
          </p:nvSpPr>
          <p:spPr>
            <a:xfrm>
              <a:off x="5045750" y="5877520"/>
              <a:ext cx="2084308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Stay updated on quote actions instantly via bell icon.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223" y="5071348"/>
              <a:ext cx="616982" cy="616982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8364022" y="5028248"/>
              <a:ext cx="2084308" cy="7012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Quote Management</a:t>
              </a:r>
              <a:endParaRPr lang="en-US" sz="2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8364022" y="5877520"/>
              <a:ext cx="2084308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Edit and delete quotes with validations and limitations.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8495" y="5071348"/>
              <a:ext cx="616982" cy="616982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1682293" y="5028248"/>
              <a:ext cx="2084308" cy="7012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Dynamic T&amp;C Cards</a:t>
              </a:r>
              <a:endParaRPr lang="en-US" sz="2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5" name="Text 8"/>
            <p:cNvSpPr/>
            <p:nvPr/>
          </p:nvSpPr>
          <p:spPr>
            <a:xfrm>
              <a:off x="11682293" y="5877520"/>
              <a:ext cx="2084308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Display customized terms for Normal, Gold, and Premium plans.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5BE2A5C-1AFB-E70C-C8DB-B99260554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0741" y="470795"/>
            <a:ext cx="29241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43963" y="0"/>
            <a:ext cx="5056519" cy="82296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6B9982C-EFBC-D004-92A7-EEA6B2439F51}"/>
              </a:ext>
            </a:extLst>
          </p:cNvPr>
          <p:cNvGrpSpPr/>
          <p:nvPr/>
        </p:nvGrpSpPr>
        <p:grpSpPr>
          <a:xfrm>
            <a:off x="725153" y="580906"/>
            <a:ext cx="7416404" cy="6605350"/>
            <a:chOff x="6350198" y="812125"/>
            <a:chExt cx="7416404" cy="6605350"/>
          </a:xfrm>
        </p:grpSpPr>
        <p:sp>
          <p:nvSpPr>
            <p:cNvPr id="3" name="Text 0"/>
            <p:cNvSpPr/>
            <p:nvPr/>
          </p:nvSpPr>
          <p:spPr>
            <a:xfrm>
              <a:off x="6350198" y="812125"/>
              <a:ext cx="7416403" cy="14025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00"/>
                </a:lnSpc>
                <a:buNone/>
              </a:pPr>
              <a:r>
                <a:rPr lang="en-US" sz="4400" b="1" kern="0" spc="-44" dirty="0">
                  <a:solidFill>
                    <a:srgbClr val="FFFFFF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Innovations &amp; Creative Enhancements</a:t>
              </a:r>
              <a:endParaRPr lang="en-US" sz="4400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095FBB-A6E5-63C0-5D5C-068CA48C3E0D}"/>
                </a:ext>
              </a:extLst>
            </p:cNvPr>
            <p:cNvGrpSpPr/>
            <p:nvPr/>
          </p:nvGrpSpPr>
          <p:grpSpPr>
            <a:xfrm>
              <a:off x="6350198" y="2449175"/>
              <a:ext cx="7416404" cy="868799"/>
              <a:chOff x="6350198" y="2584847"/>
              <a:chExt cx="7416404" cy="868799"/>
            </a:xfrm>
          </p:grpSpPr>
          <p:sp>
            <p:nvSpPr>
              <p:cNvPr id="4" name="Shape 1"/>
              <p:cNvSpPr/>
              <p:nvPr/>
            </p:nvSpPr>
            <p:spPr>
              <a:xfrm>
                <a:off x="6350198" y="2584847"/>
                <a:ext cx="185023" cy="868799"/>
              </a:xfrm>
              <a:prstGeom prst="roundRect">
                <a:avLst>
                  <a:gd name="adj" fmla="val 20011"/>
                </a:avLst>
              </a:prstGeom>
              <a:solidFill>
                <a:srgbClr val="303132"/>
              </a:solidFill>
              <a:ln/>
            </p:spPr>
            <p:txBody>
              <a:bodyPr/>
              <a:lstStyle/>
              <a:p>
                <a:endParaRPr lang="en-IN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" name="Text 2"/>
              <p:cNvSpPr/>
              <p:nvPr/>
            </p:nvSpPr>
            <p:spPr>
              <a:xfrm>
                <a:off x="6905387" y="2584847"/>
                <a:ext cx="2804874" cy="3506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kern="0" spc="-22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Montserrat Bold" pitchFamily="34" charset="-122"/>
                    <a:cs typeface="Montserrat Bold" pitchFamily="34" charset="-120"/>
                  </a:rPr>
                  <a:t>PDF Upload</a:t>
                </a:r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6905387" y="3083481"/>
                <a:ext cx="6861215" cy="37016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1900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Source Sans Pro" pitchFamily="34" charset="-122"/>
                    <a:cs typeface="Source Sans Pro" pitchFamily="34" charset="-120"/>
                  </a:rPr>
                  <a:t>Saves time by auto-filling quote data.</a:t>
                </a:r>
                <a:endParaRPr lang="en-US" sz="1900" dirty="0">
                  <a:latin typeface="Avenir Next LT Pro" panose="020B05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2C0412F-D9F5-7D69-95F5-970284CB1640}"/>
                </a:ext>
              </a:extLst>
            </p:cNvPr>
            <p:cNvGrpSpPr/>
            <p:nvPr/>
          </p:nvGrpSpPr>
          <p:grpSpPr>
            <a:xfrm>
              <a:off x="6720364" y="3564791"/>
              <a:ext cx="7046237" cy="868799"/>
              <a:chOff x="6720364" y="3700463"/>
              <a:chExt cx="7046237" cy="868799"/>
            </a:xfrm>
          </p:grpSpPr>
          <p:sp>
            <p:nvSpPr>
              <p:cNvPr id="7" name="Shape 4"/>
              <p:cNvSpPr/>
              <p:nvPr/>
            </p:nvSpPr>
            <p:spPr>
              <a:xfrm>
                <a:off x="6720364" y="3700463"/>
                <a:ext cx="185023" cy="868799"/>
              </a:xfrm>
              <a:prstGeom prst="roundRect">
                <a:avLst>
                  <a:gd name="adj" fmla="val 20011"/>
                </a:avLst>
              </a:prstGeom>
              <a:solidFill>
                <a:srgbClr val="303132"/>
              </a:solidFill>
              <a:ln/>
            </p:spPr>
            <p:txBody>
              <a:bodyPr/>
              <a:lstStyle/>
              <a:p>
                <a:endParaRPr lang="en-IN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7275552" y="3700463"/>
                <a:ext cx="3287673" cy="3506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kern="0" spc="-22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Montserrat Bold" pitchFamily="34" charset="-122"/>
                    <a:cs typeface="Montserrat Bold" pitchFamily="34" charset="-120"/>
                  </a:rPr>
                  <a:t>Upgrade Plan Prompts</a:t>
                </a:r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7275552" y="4199096"/>
                <a:ext cx="6491049" cy="37016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1900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Source Sans Pro" pitchFamily="34" charset="-122"/>
                    <a:cs typeface="Source Sans Pro" pitchFamily="34" charset="-120"/>
                  </a:rPr>
                  <a:t>Interactive dialog for plan upselling highlighting benefits.</a:t>
                </a:r>
                <a:endParaRPr lang="en-US" sz="1900" dirty="0">
                  <a:latin typeface="Avenir Next LT Pro" panose="020B05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7DA82A-6E95-F80E-DD5F-C605243F24B8}"/>
                </a:ext>
              </a:extLst>
            </p:cNvPr>
            <p:cNvGrpSpPr/>
            <p:nvPr/>
          </p:nvGrpSpPr>
          <p:grpSpPr>
            <a:xfrm>
              <a:off x="7586368" y="6281798"/>
              <a:ext cx="6180234" cy="1135677"/>
              <a:chOff x="7090648" y="4816078"/>
              <a:chExt cx="6180234" cy="1135677"/>
            </a:xfrm>
          </p:grpSpPr>
          <p:sp>
            <p:nvSpPr>
              <p:cNvPr id="10" name="Shape 7"/>
              <p:cNvSpPr/>
              <p:nvPr/>
            </p:nvSpPr>
            <p:spPr>
              <a:xfrm>
                <a:off x="7090648" y="4816078"/>
                <a:ext cx="185023" cy="1135677"/>
              </a:xfrm>
              <a:prstGeom prst="roundRect">
                <a:avLst>
                  <a:gd name="adj" fmla="val 20011"/>
                </a:avLst>
              </a:prstGeom>
              <a:solidFill>
                <a:srgbClr val="303132"/>
              </a:solidFill>
              <a:ln/>
            </p:spPr>
            <p:txBody>
              <a:bodyPr/>
              <a:lstStyle/>
              <a:p>
                <a:endParaRPr lang="en-IN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7645837" y="4816078"/>
                <a:ext cx="2804874" cy="3506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kern="0" spc="-22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Montserrat Bold" pitchFamily="34" charset="-122"/>
                    <a:cs typeface="Montserrat Bold" pitchFamily="34" charset="-120"/>
                  </a:rPr>
                  <a:t>Future Scope</a:t>
                </a:r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2" name="Text 9"/>
              <p:cNvSpPr/>
              <p:nvPr/>
            </p:nvSpPr>
            <p:spPr>
              <a:xfrm>
                <a:off x="7645838" y="5314712"/>
                <a:ext cx="5625044" cy="63704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1900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Source Sans Pro" pitchFamily="34" charset="-122"/>
                    <a:cs typeface="Source Sans Pro" pitchFamily="34" charset="-120"/>
                  </a:rPr>
                  <a:t>Group chat and admin-to-broker communications </a:t>
                </a:r>
              </a:p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1900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Source Sans Pro" pitchFamily="34" charset="-122"/>
                    <a:cs typeface="Source Sans Pro" pitchFamily="34" charset="-120"/>
                  </a:rPr>
                  <a:t>planned.</a:t>
                </a:r>
                <a:endParaRPr lang="en-US" sz="1900" dirty="0">
                  <a:latin typeface="Avenir Next LT Pro" panose="020B05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621612-1C59-1F91-1ACF-6FD4C5F9C4C0}"/>
                </a:ext>
              </a:extLst>
            </p:cNvPr>
            <p:cNvGrpSpPr/>
            <p:nvPr/>
          </p:nvGrpSpPr>
          <p:grpSpPr>
            <a:xfrm>
              <a:off x="7098938" y="4731784"/>
              <a:ext cx="6305669" cy="1238965"/>
              <a:chOff x="7460933" y="5931694"/>
              <a:chExt cx="6305669" cy="1238965"/>
            </a:xfrm>
          </p:grpSpPr>
          <p:sp>
            <p:nvSpPr>
              <p:cNvPr id="13" name="Shape 10"/>
              <p:cNvSpPr/>
              <p:nvPr/>
            </p:nvSpPr>
            <p:spPr>
              <a:xfrm>
                <a:off x="7460933" y="5931694"/>
                <a:ext cx="185023" cy="1238964"/>
              </a:xfrm>
              <a:prstGeom prst="roundRect">
                <a:avLst>
                  <a:gd name="adj" fmla="val 20011"/>
                </a:avLst>
              </a:prstGeom>
              <a:solidFill>
                <a:srgbClr val="303132"/>
              </a:solidFill>
              <a:ln/>
            </p:spPr>
            <p:txBody>
              <a:bodyPr/>
              <a:lstStyle/>
              <a:p>
                <a:endParaRPr lang="en-IN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4" name="Text 11"/>
              <p:cNvSpPr/>
              <p:nvPr/>
            </p:nvSpPr>
            <p:spPr>
              <a:xfrm>
                <a:off x="8016121" y="5931694"/>
                <a:ext cx="2804874" cy="35063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kern="0" spc="-22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Montserrat Bold" pitchFamily="34" charset="-122"/>
                    <a:cs typeface="Montserrat Bold" pitchFamily="34" charset="-120"/>
                  </a:rPr>
                  <a:t>PDF Detail Download</a:t>
                </a:r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5" name="Text 12"/>
              <p:cNvSpPr/>
              <p:nvPr/>
            </p:nvSpPr>
            <p:spPr>
              <a:xfrm>
                <a:off x="8016121" y="6430328"/>
                <a:ext cx="5750481" cy="740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1900" dirty="0">
                    <a:solidFill>
                      <a:srgbClr val="E2E6E9"/>
                    </a:solidFill>
                    <a:latin typeface="Avenir Next LT Pro" panose="020B0504020202020204" pitchFamily="34" charset="0"/>
                    <a:ea typeface="Source Sans Pro" pitchFamily="34" charset="-122"/>
                    <a:cs typeface="Source Sans Pro" pitchFamily="34" charset="-120"/>
                  </a:rPr>
                  <a:t>Download pdf format of the quote detail for a particular quote </a:t>
                </a:r>
                <a:endParaRPr lang="en-US" sz="1900" dirty="0">
                  <a:latin typeface="Avenir Next LT Pro" panose="020B0504020202020204" pitchFamily="34" charset="0"/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35A7D38-86A1-B580-DF58-2C8C6A143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43" y="7433964"/>
            <a:ext cx="29241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D65FCAE-9589-0CD8-71AA-8D261FE1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53284" y="73583"/>
            <a:ext cx="5388289" cy="80824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55514" y="834421"/>
            <a:ext cx="965096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  <a:cs typeface="Montserrat Bold" pitchFamily="34" charset="-120"/>
              </a:rPr>
              <a:t>Out of Scope &amp; Project Outcomes</a:t>
            </a:r>
            <a:endParaRPr lang="en-US" sz="4400" dirty="0">
              <a:latin typeface="Avenir Next LT Pro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65D42E-56DF-B26B-DD42-FCDE3AE7CE76}"/>
              </a:ext>
            </a:extLst>
          </p:cNvPr>
          <p:cNvGrpSpPr/>
          <p:nvPr/>
        </p:nvGrpSpPr>
        <p:grpSpPr>
          <a:xfrm>
            <a:off x="839735" y="1841702"/>
            <a:ext cx="6150293" cy="1880592"/>
            <a:chOff x="755514" y="2152681"/>
            <a:chExt cx="6150293" cy="1880592"/>
          </a:xfrm>
        </p:grpSpPr>
        <p:sp>
          <p:nvSpPr>
            <p:cNvPr id="3" name="Text 1"/>
            <p:cNvSpPr/>
            <p:nvPr/>
          </p:nvSpPr>
          <p:spPr>
            <a:xfrm>
              <a:off x="755514" y="2152681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FFFFFF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Out of Scope</a:t>
              </a:r>
              <a:endParaRPr lang="en-US" sz="2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55514" y="2750137"/>
              <a:ext cx="6150293" cy="370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Admin panel development not included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755514" y="3206623"/>
              <a:ext cx="6150293" cy="370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No role-based UI enhancements currently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755514" y="3663108"/>
              <a:ext cx="6150293" cy="370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Email sending restricted from backend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95A303-BB36-DD87-1A52-CCB9E200C6DB}"/>
              </a:ext>
            </a:extLst>
          </p:cNvPr>
          <p:cNvGrpSpPr/>
          <p:nvPr/>
        </p:nvGrpSpPr>
        <p:grpSpPr>
          <a:xfrm>
            <a:off x="839735" y="4114800"/>
            <a:ext cx="6150293" cy="3447574"/>
            <a:chOff x="7515645" y="2152681"/>
            <a:chExt cx="6150293" cy="3447574"/>
          </a:xfrm>
        </p:grpSpPr>
        <p:sp>
          <p:nvSpPr>
            <p:cNvPr id="7" name="Text 5"/>
            <p:cNvSpPr/>
            <p:nvPr/>
          </p:nvSpPr>
          <p:spPr>
            <a:xfrm>
              <a:off x="7515645" y="2152681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FFFFFF"/>
                  </a:solidFill>
                  <a:latin typeface="Avenir Next LT Pro" panose="020B0504020202020204" pitchFamily="34" charset="0"/>
                  <a:ea typeface="Montserrat Bold" pitchFamily="34" charset="-122"/>
                  <a:cs typeface="Montserrat Bold" pitchFamily="34" charset="-120"/>
                </a:rPr>
                <a:t>Outcomes</a:t>
              </a:r>
              <a:endParaRPr lang="en-US" sz="2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515645" y="2750137"/>
              <a:ext cx="6150293" cy="740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Fully functional Angular frontend connected to .NET backend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515645" y="3576788"/>
              <a:ext cx="6150293" cy="740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Live quote submission with dynamic premium calculations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515645" y="4403439"/>
              <a:ext cx="6150293" cy="740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Working PDF generation and real-time notifications via EmailJS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515645" y="5230090"/>
              <a:ext cx="6150293" cy="370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E2E6E9"/>
                  </a:solidFill>
                  <a:latin typeface="Avenir Next LT Pro" panose="020B0504020202020204" pitchFamily="34" charset="0"/>
                  <a:ea typeface="Source Sans Pro" pitchFamily="34" charset="-122"/>
                  <a:cs typeface="Source Sans Pro" pitchFamily="34" charset="-120"/>
                </a:rPr>
                <a:t>Secure authentication with JWT implemented</a:t>
              </a:r>
              <a:endParaRPr lang="en-US" sz="19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DCA02D-703C-5FF9-6307-00BA12711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203" y="393382"/>
            <a:ext cx="29241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DB493-E4F7-89B7-1D87-79FF3943D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A8F47B-21DD-C7D3-B363-60FA4D1A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9589" y="-12535"/>
            <a:ext cx="12500811" cy="8228381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0584BA7-1186-97F4-2BAE-2F27DB547E38}"/>
              </a:ext>
            </a:extLst>
          </p:cNvPr>
          <p:cNvSpPr/>
          <p:nvPr/>
        </p:nvSpPr>
        <p:spPr>
          <a:xfrm>
            <a:off x="1248808" y="3974663"/>
            <a:ext cx="335928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kern="0" spc="-44" dirty="0">
                <a:solidFill>
                  <a:srgbClr val="FFFFFF"/>
                </a:solidFill>
                <a:latin typeface="Avenir Next LT Pro" panose="020B0504020202020204" pitchFamily="34" charset="0"/>
                <a:ea typeface="Montserrat Bold" pitchFamily="34" charset="-122"/>
              </a:rPr>
              <a:t>THANKYOU</a:t>
            </a:r>
            <a:endParaRPr lang="en-US" sz="6000" dirty="0">
              <a:latin typeface="Avenir Next LT Pro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22E8AD-6BE0-15A3-DE5C-AC4659FCA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70" y="7395179"/>
            <a:ext cx="29241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3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0ea2e9a-ed1c-457b-8cb8-a3ba3a87d0ba}" enabled="1" method="Standard" siteId="{7597b9d4-4dbf-4a04-888f-21d6563b181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428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Avenir Next LT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Sarthak Goyal</cp:lastModifiedBy>
  <cp:revision>4</cp:revision>
  <dcterms:created xsi:type="dcterms:W3CDTF">2025-04-24T06:57:07Z</dcterms:created>
  <dcterms:modified xsi:type="dcterms:W3CDTF">2025-04-24T09:42:07Z</dcterms:modified>
</cp:coreProperties>
</file>